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12" r:id="rId4"/>
  </p:sldMasterIdLst>
  <p:notesMasterIdLst>
    <p:notesMasterId r:id="rId18"/>
  </p:notesMasterIdLst>
  <p:handoutMasterIdLst>
    <p:handoutMasterId r:id="rId19"/>
  </p:handoutMasterIdLst>
  <p:sldIdLst>
    <p:sldId id="262" r:id="rId5"/>
    <p:sldId id="268" r:id="rId6"/>
    <p:sldId id="270" r:id="rId7"/>
    <p:sldId id="265" r:id="rId8"/>
    <p:sldId id="274" r:id="rId9"/>
    <p:sldId id="271" r:id="rId10"/>
    <p:sldId id="276" r:id="rId11"/>
    <p:sldId id="277" r:id="rId12"/>
    <p:sldId id="278" r:id="rId13"/>
    <p:sldId id="280" r:id="rId14"/>
    <p:sldId id="281" r:id="rId15"/>
    <p:sldId id="28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</dgm:pt>
    <dgm:pt modelId="{4AF52931-E4CA-4429-AACB-B8747CDB240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 smtClean="0"/>
            <a:t>Project Overview</a:t>
          </a:r>
          <a:endParaRPr lang="en-US" dirty="0"/>
        </a:p>
      </dgm:t>
    </dgm:pt>
    <dgm:pt modelId="{67B2FC97-2FAE-4EFE-9DEE-E4216C657F35}" type="parTrans" cxnId="{F82329C8-C3B2-4E9B-9033-528488D72705}">
      <dgm:prSet/>
      <dgm:spPr/>
      <dgm:t>
        <a:bodyPr/>
        <a:lstStyle/>
        <a:p>
          <a:endParaRPr lang="en-US"/>
        </a:p>
      </dgm:t>
    </dgm:pt>
    <dgm:pt modelId="{D86AF01C-9CBC-41F8-9354-48CD82BDFDC9}" type="sibTrans" cxnId="{F82329C8-C3B2-4E9B-9033-528488D72705}">
      <dgm:prSet/>
      <dgm:spPr/>
      <dgm:t>
        <a:bodyPr/>
        <a:lstStyle/>
        <a:p>
          <a:endParaRPr lang="en-US"/>
        </a:p>
      </dgm:t>
    </dgm:pt>
    <dgm:pt modelId="{81BEB84D-9A77-49C6-9301-B3359FCAC75F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 smtClean="0"/>
            <a:t>Functional Requirements</a:t>
          </a:r>
          <a:endParaRPr lang="en-US" dirty="0"/>
        </a:p>
      </dgm:t>
    </dgm:pt>
    <dgm:pt modelId="{AE4D0D43-0332-4F79-8D35-BCD8C10758AE}" type="parTrans" cxnId="{420EF6C4-7321-43BE-A2FC-253606B1E06A}">
      <dgm:prSet/>
      <dgm:spPr/>
      <dgm:t>
        <a:bodyPr/>
        <a:lstStyle/>
        <a:p>
          <a:endParaRPr lang="en-US"/>
        </a:p>
      </dgm:t>
    </dgm:pt>
    <dgm:pt modelId="{5D260F18-25D2-4074-87F1-7E78DDA61C58}" type="sibTrans" cxnId="{420EF6C4-7321-43BE-A2FC-253606B1E06A}">
      <dgm:prSet/>
      <dgm:spPr/>
      <dgm:t>
        <a:bodyPr/>
        <a:lstStyle/>
        <a:p>
          <a:endParaRPr lang="en-US"/>
        </a:p>
      </dgm:t>
    </dgm:pt>
    <dgm:pt modelId="{BFF9359E-E9B1-4B73-BACC-2C7988765B16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 smtClean="0"/>
            <a:t>Non-functional Requirements</a:t>
          </a:r>
          <a:endParaRPr lang="en-US" dirty="0"/>
        </a:p>
      </dgm:t>
    </dgm:pt>
    <dgm:pt modelId="{6E0A40FA-1B79-4089-8B9A-3BA22865FE4E}" type="parTrans" cxnId="{516EC545-1971-48B3-978C-4756FCDCCFD9}">
      <dgm:prSet/>
      <dgm:spPr/>
      <dgm:t>
        <a:bodyPr/>
        <a:lstStyle/>
        <a:p>
          <a:endParaRPr lang="en-US"/>
        </a:p>
      </dgm:t>
    </dgm:pt>
    <dgm:pt modelId="{1CEF1965-C516-4C44-BAE3-2FA3F5116930}" type="sibTrans" cxnId="{516EC545-1971-48B3-978C-4756FCDCCFD9}">
      <dgm:prSet/>
      <dgm:spPr/>
      <dgm:t>
        <a:bodyPr/>
        <a:lstStyle/>
        <a:p>
          <a:endParaRPr lang="en-US"/>
        </a:p>
      </dgm:t>
    </dgm:pt>
    <dgm:pt modelId="{536D0097-A245-4152-8984-CC3ABB7DF273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DB8DBD9D-81A4-425A-BACC-11558B39BA4F}" type="pres">
      <dgm:prSet presAssocID="{4AF52931-E4CA-4429-AACB-B8747CDB2409}" presName="compNode" presStyleCnt="0"/>
      <dgm:spPr/>
    </dgm:pt>
    <dgm:pt modelId="{DE4D0CB4-0619-47EF-A746-365405D39958}" type="pres">
      <dgm:prSet presAssocID="{4AF52931-E4CA-4429-AACB-B8747CDB2409}" presName="bgRect" presStyleLbl="bgShp" presStyleIdx="0" presStyleCnt="3"/>
      <dgm:spPr/>
    </dgm:pt>
    <dgm:pt modelId="{ABC6D826-A6E6-42EC-BF0E-9025B33009B2}" type="pres">
      <dgm:prSet presAssocID="{4AF52931-E4CA-4429-AACB-B8747CDB240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E7294FB-7627-4D43-88C1-EE466B3369AD}" type="pres">
      <dgm:prSet presAssocID="{4AF52931-E4CA-4429-AACB-B8747CDB2409}" presName="spaceRect" presStyleCnt="0"/>
      <dgm:spPr/>
    </dgm:pt>
    <dgm:pt modelId="{573FC8C9-03E6-4269-9DB7-824A4479C21C}" type="pres">
      <dgm:prSet presAssocID="{4AF52931-E4CA-4429-AACB-B8747CDB2409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F2C253B-D9B7-4F6A-BC58-58675D37BE4B}" type="pres">
      <dgm:prSet presAssocID="{D86AF01C-9CBC-41F8-9354-48CD82BDFDC9}" presName="sibTrans" presStyleCnt="0"/>
      <dgm:spPr/>
    </dgm:pt>
    <dgm:pt modelId="{6802359D-3E26-495D-95C0-D50D2FF0A0AB}" type="pres">
      <dgm:prSet presAssocID="{81BEB84D-9A77-49C6-9301-B3359FCAC75F}" presName="compNode" presStyleCnt="0"/>
      <dgm:spPr/>
    </dgm:pt>
    <dgm:pt modelId="{B58CA141-504B-412A-818E-73651C363A3D}" type="pres">
      <dgm:prSet presAssocID="{81BEB84D-9A77-49C6-9301-B3359FCAC75F}" presName="bgRect" presStyleLbl="bgShp" presStyleIdx="1" presStyleCnt="3"/>
      <dgm:spPr/>
    </dgm:pt>
    <dgm:pt modelId="{AFC95015-001F-49EB-8731-0714E310C46E}" type="pres">
      <dgm:prSet presAssocID="{81BEB84D-9A77-49C6-9301-B3359FCAC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4F75FDB-FBCC-4B87-AABC-5ADBB261BB02}" type="pres">
      <dgm:prSet presAssocID="{81BEB84D-9A77-49C6-9301-B3359FCAC75F}" presName="spaceRect" presStyleCnt="0"/>
      <dgm:spPr/>
    </dgm:pt>
    <dgm:pt modelId="{8C6416B8-BF6E-4B19-A8CD-80E01FEB1ED8}" type="pres">
      <dgm:prSet presAssocID="{81BEB84D-9A77-49C6-9301-B3359FCAC75F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1C06081-CFBE-49AB-AE47-FB2FE4BD1620}" type="pres">
      <dgm:prSet presAssocID="{5D260F18-25D2-4074-87F1-7E78DDA61C58}" presName="sibTrans" presStyleCnt="0"/>
      <dgm:spPr/>
    </dgm:pt>
    <dgm:pt modelId="{780F5C81-E187-46CA-9F2B-7655A74715CA}" type="pres">
      <dgm:prSet presAssocID="{BFF9359E-E9B1-4B73-BACC-2C7988765B16}" presName="compNode" presStyleCnt="0"/>
      <dgm:spPr/>
    </dgm:pt>
    <dgm:pt modelId="{2DD6782C-3741-43AC-8E3F-C7C2A5A092FE}" type="pres">
      <dgm:prSet presAssocID="{BFF9359E-E9B1-4B73-BACC-2C7988765B16}" presName="bgRect" presStyleLbl="bgShp" presStyleIdx="2" presStyleCnt="3" custLinFactNeighborY="43"/>
      <dgm:spPr/>
    </dgm:pt>
    <dgm:pt modelId="{22E3D4D5-84E6-41EE-BF94-D56D24841B8B}" type="pres">
      <dgm:prSet presAssocID="{BFF9359E-E9B1-4B73-BACC-2C7988765B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7079802-B104-4A91-9CE1-92B9B5C9364A}" type="pres">
      <dgm:prSet presAssocID="{BFF9359E-E9B1-4B73-BACC-2C7988765B16}" presName="spaceRect" presStyleCnt="0"/>
      <dgm:spPr/>
    </dgm:pt>
    <dgm:pt modelId="{61C9C6B6-F051-4AFC-B696-34674ED32FC0}" type="pres">
      <dgm:prSet presAssocID="{BFF9359E-E9B1-4B73-BACC-2C7988765B16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420EF6C4-7321-43BE-A2FC-253606B1E06A}" srcId="{C7720856-93F0-4CC7-B7FD-2466914A11D4}" destId="{81BEB84D-9A77-49C6-9301-B3359FCAC75F}" srcOrd="1" destOrd="0" parTransId="{AE4D0D43-0332-4F79-8D35-BCD8C10758AE}" sibTransId="{5D260F18-25D2-4074-87F1-7E78DDA61C58}"/>
    <dgm:cxn modelId="{6CE42D31-A5CD-4293-9252-02BB7390D545}" type="presOf" srcId="{4AF52931-E4CA-4429-AACB-B8747CDB2409}" destId="{573FC8C9-03E6-4269-9DB7-824A4479C21C}" srcOrd="0" destOrd="0" presId="urn:microsoft.com/office/officeart/2018/2/layout/IconVerticalSolidList"/>
    <dgm:cxn modelId="{F9899549-F706-4D9A-8D30-CC87785A4BD1}" type="presOf" srcId="{BFF9359E-E9B1-4B73-BACC-2C7988765B16}" destId="{61C9C6B6-F051-4AFC-B696-34674ED32FC0}" srcOrd="0" destOrd="0" presId="urn:microsoft.com/office/officeart/2018/2/layout/IconVerticalSolidList"/>
    <dgm:cxn modelId="{745B6C74-C9FD-47F7-996E-2D57D164A5C8}" type="presOf" srcId="{81BEB84D-9A77-49C6-9301-B3359FCAC75F}" destId="{8C6416B8-BF6E-4B19-A8CD-80E01FEB1ED8}" srcOrd="0" destOrd="0" presId="urn:microsoft.com/office/officeart/2018/2/layout/IconVerticalSolidList"/>
    <dgm:cxn modelId="{516EC545-1971-48B3-978C-4756FCDCCFD9}" srcId="{C7720856-93F0-4CC7-B7FD-2466914A11D4}" destId="{BFF9359E-E9B1-4B73-BACC-2C7988765B16}" srcOrd="2" destOrd="0" parTransId="{6E0A40FA-1B79-4089-8B9A-3BA22865FE4E}" sibTransId="{1CEF1965-C516-4C44-BAE3-2FA3F5116930}"/>
    <dgm:cxn modelId="{0314A3D2-5E17-48C8-86C5-FD62237EACB0}" type="presOf" srcId="{C7720856-93F0-4CC7-B7FD-2466914A11D4}" destId="{536D0097-A245-4152-8984-CC3ABB7DF273}" srcOrd="0" destOrd="0" presId="urn:microsoft.com/office/officeart/2018/2/layout/IconVerticalSolidList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98B89911-E2C3-40B5-8E4D-32E9D5AF57FA}" type="presParOf" srcId="{536D0097-A245-4152-8984-CC3ABB7DF273}" destId="{DB8DBD9D-81A4-425A-BACC-11558B39BA4F}" srcOrd="0" destOrd="0" presId="urn:microsoft.com/office/officeart/2018/2/layout/IconVerticalSolidList"/>
    <dgm:cxn modelId="{AC1D2426-5DFE-4D6E-A87C-447D261455F2}" type="presParOf" srcId="{DB8DBD9D-81A4-425A-BACC-11558B39BA4F}" destId="{DE4D0CB4-0619-47EF-A746-365405D39958}" srcOrd="0" destOrd="0" presId="urn:microsoft.com/office/officeart/2018/2/layout/IconVerticalSolidList"/>
    <dgm:cxn modelId="{1D260F22-1154-411C-BE72-65712F06CB44}" type="presParOf" srcId="{DB8DBD9D-81A4-425A-BACC-11558B39BA4F}" destId="{ABC6D826-A6E6-42EC-BF0E-9025B33009B2}" srcOrd="1" destOrd="0" presId="urn:microsoft.com/office/officeart/2018/2/layout/IconVerticalSolidList"/>
    <dgm:cxn modelId="{851491A2-CC50-4F98-8620-1B16BCAA1E5F}" type="presParOf" srcId="{DB8DBD9D-81A4-425A-BACC-11558B39BA4F}" destId="{3E7294FB-7627-4D43-88C1-EE466B3369AD}" srcOrd="2" destOrd="0" presId="urn:microsoft.com/office/officeart/2018/2/layout/IconVerticalSolidList"/>
    <dgm:cxn modelId="{334AEA8F-9DBB-474B-B77E-C1F08C98FC4E}" type="presParOf" srcId="{DB8DBD9D-81A4-425A-BACC-11558B39BA4F}" destId="{573FC8C9-03E6-4269-9DB7-824A4479C21C}" srcOrd="3" destOrd="0" presId="urn:microsoft.com/office/officeart/2018/2/layout/IconVerticalSolidList"/>
    <dgm:cxn modelId="{254B904F-3F35-42D3-93F4-1CDEA88A8153}" type="presParOf" srcId="{536D0097-A245-4152-8984-CC3ABB7DF273}" destId="{5F2C253B-D9B7-4F6A-BC58-58675D37BE4B}" srcOrd="1" destOrd="0" presId="urn:microsoft.com/office/officeart/2018/2/layout/IconVerticalSolidList"/>
    <dgm:cxn modelId="{EA473A5F-67A7-465E-8AF0-BCC7AA4998D7}" type="presParOf" srcId="{536D0097-A245-4152-8984-CC3ABB7DF273}" destId="{6802359D-3E26-495D-95C0-D50D2FF0A0AB}" srcOrd="2" destOrd="0" presId="urn:microsoft.com/office/officeart/2018/2/layout/IconVerticalSolidList"/>
    <dgm:cxn modelId="{3EA1E20D-3681-4C75-B15D-5D1DD3930DEE}" type="presParOf" srcId="{6802359D-3E26-495D-95C0-D50D2FF0A0AB}" destId="{B58CA141-504B-412A-818E-73651C363A3D}" srcOrd="0" destOrd="0" presId="urn:microsoft.com/office/officeart/2018/2/layout/IconVerticalSolidList"/>
    <dgm:cxn modelId="{FDCE3AB2-924B-400D-A9DE-D08297DAF291}" type="presParOf" srcId="{6802359D-3E26-495D-95C0-D50D2FF0A0AB}" destId="{AFC95015-001F-49EB-8731-0714E310C46E}" srcOrd="1" destOrd="0" presId="urn:microsoft.com/office/officeart/2018/2/layout/IconVerticalSolidList"/>
    <dgm:cxn modelId="{BDA015F8-97AE-48DF-93CC-7552465E4756}" type="presParOf" srcId="{6802359D-3E26-495D-95C0-D50D2FF0A0AB}" destId="{D4F75FDB-FBCC-4B87-AABC-5ADBB261BB02}" srcOrd="2" destOrd="0" presId="urn:microsoft.com/office/officeart/2018/2/layout/IconVerticalSolidList"/>
    <dgm:cxn modelId="{9F0D6FCF-B728-4D45-BA20-DEE7162FFE27}" type="presParOf" srcId="{6802359D-3E26-495D-95C0-D50D2FF0A0AB}" destId="{8C6416B8-BF6E-4B19-A8CD-80E01FEB1ED8}" srcOrd="3" destOrd="0" presId="urn:microsoft.com/office/officeart/2018/2/layout/IconVerticalSolidList"/>
    <dgm:cxn modelId="{473851C0-4FDC-4DB1-8FC0-25AAC7B6CF71}" type="presParOf" srcId="{536D0097-A245-4152-8984-CC3ABB7DF273}" destId="{91C06081-CFBE-49AB-AE47-FB2FE4BD1620}" srcOrd="3" destOrd="0" presId="urn:microsoft.com/office/officeart/2018/2/layout/IconVerticalSolidList"/>
    <dgm:cxn modelId="{9CA6B505-46F0-4253-ADF2-226B921D100B}" type="presParOf" srcId="{536D0097-A245-4152-8984-CC3ABB7DF273}" destId="{780F5C81-E187-46CA-9F2B-7655A74715CA}" srcOrd="4" destOrd="0" presId="urn:microsoft.com/office/officeart/2018/2/layout/IconVerticalSolidList"/>
    <dgm:cxn modelId="{9D4847BD-25B9-4A68-8068-0711BBEAA0D7}" type="presParOf" srcId="{780F5C81-E187-46CA-9F2B-7655A74715CA}" destId="{2DD6782C-3741-43AC-8E3F-C7C2A5A092FE}" srcOrd="0" destOrd="0" presId="urn:microsoft.com/office/officeart/2018/2/layout/IconVerticalSolidList"/>
    <dgm:cxn modelId="{59281DA9-0529-406E-9193-EE63F35ED646}" type="presParOf" srcId="{780F5C81-E187-46CA-9F2B-7655A74715CA}" destId="{22E3D4D5-84E6-41EE-BF94-D56D24841B8B}" srcOrd="1" destOrd="0" presId="urn:microsoft.com/office/officeart/2018/2/layout/IconVerticalSolidList"/>
    <dgm:cxn modelId="{A8B9FF69-B1EC-4F7B-AF3A-3114F1BD1D77}" type="presParOf" srcId="{780F5C81-E187-46CA-9F2B-7655A74715CA}" destId="{97079802-B104-4A91-9CE1-92B9B5C9364A}" srcOrd="2" destOrd="0" presId="urn:microsoft.com/office/officeart/2018/2/layout/IconVerticalSolidList"/>
    <dgm:cxn modelId="{B7EF2B86-7E13-4C54-9A10-7AF5ADA58315}" type="presParOf" srcId="{780F5C81-E187-46CA-9F2B-7655A74715CA}" destId="{61C9C6B6-F051-4AFC-B696-34674ED32F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D0CB4-0619-47EF-A746-365405D39958}">
      <dsp:nvSpPr>
        <dsp:cNvPr id="0" name=""/>
        <dsp:cNvSpPr/>
      </dsp:nvSpPr>
      <dsp:spPr>
        <a:xfrm>
          <a:off x="0" y="381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C6D826-A6E6-42EC-BF0E-9025B33009B2}">
      <dsp:nvSpPr>
        <dsp:cNvPr id="0" name=""/>
        <dsp:cNvSpPr/>
      </dsp:nvSpPr>
      <dsp:spPr>
        <a:xfrm>
          <a:off x="269954" y="201173"/>
          <a:ext cx="490826" cy="490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FC8C9-03E6-4269-9DB7-824A4479C21C}">
      <dsp:nvSpPr>
        <dsp:cNvPr id="0" name=""/>
        <dsp:cNvSpPr/>
      </dsp:nvSpPr>
      <dsp:spPr>
        <a:xfrm>
          <a:off x="1030734" y="381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kern="1200" dirty="0" smtClean="0"/>
            <a:t>Project Overview</a:t>
          </a:r>
          <a:endParaRPr lang="en-US" sz="2200" kern="1200" dirty="0"/>
        </a:p>
      </dsp:txBody>
      <dsp:txXfrm>
        <a:off x="1030734" y="381"/>
        <a:ext cx="3685727" cy="892410"/>
      </dsp:txXfrm>
    </dsp:sp>
    <dsp:sp modelId="{B58CA141-504B-412A-818E-73651C363A3D}">
      <dsp:nvSpPr>
        <dsp:cNvPr id="0" name=""/>
        <dsp:cNvSpPr/>
      </dsp:nvSpPr>
      <dsp:spPr>
        <a:xfrm>
          <a:off x="0" y="1115895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C95015-001F-49EB-8731-0714E310C46E}">
      <dsp:nvSpPr>
        <dsp:cNvPr id="0" name=""/>
        <dsp:cNvSpPr/>
      </dsp:nvSpPr>
      <dsp:spPr>
        <a:xfrm>
          <a:off x="269954" y="1316687"/>
          <a:ext cx="490826" cy="490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6416B8-BF6E-4B19-A8CD-80E01FEB1ED8}">
      <dsp:nvSpPr>
        <dsp:cNvPr id="0" name=""/>
        <dsp:cNvSpPr/>
      </dsp:nvSpPr>
      <dsp:spPr>
        <a:xfrm>
          <a:off x="1030734" y="1115895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kern="1200" dirty="0" smtClean="0"/>
            <a:t>Functional Requirements</a:t>
          </a:r>
          <a:endParaRPr lang="en-US" sz="2200" kern="1200" dirty="0"/>
        </a:p>
      </dsp:txBody>
      <dsp:txXfrm>
        <a:off x="1030734" y="1115895"/>
        <a:ext cx="3685727" cy="892410"/>
      </dsp:txXfrm>
    </dsp:sp>
    <dsp:sp modelId="{2DD6782C-3741-43AC-8E3F-C7C2A5A092FE}">
      <dsp:nvSpPr>
        <dsp:cNvPr id="0" name=""/>
        <dsp:cNvSpPr/>
      </dsp:nvSpPr>
      <dsp:spPr>
        <a:xfrm>
          <a:off x="0" y="2231790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3D4D5-84E6-41EE-BF94-D56D24841B8B}">
      <dsp:nvSpPr>
        <dsp:cNvPr id="0" name=""/>
        <dsp:cNvSpPr/>
      </dsp:nvSpPr>
      <dsp:spPr>
        <a:xfrm>
          <a:off x="269954" y="2432201"/>
          <a:ext cx="490826" cy="4908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9C6B6-F051-4AFC-B696-34674ED32FC0}">
      <dsp:nvSpPr>
        <dsp:cNvPr id="0" name=""/>
        <dsp:cNvSpPr/>
      </dsp:nvSpPr>
      <dsp:spPr>
        <a:xfrm>
          <a:off x="1030734" y="2231408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anchor="ctr" anchorCtr="0">
          <a:noAutofit/>
        </a:bodyPr>
        <a:lstStyle/>
        <a:p>
          <a:pPr lvl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i="0" kern="1200" dirty="0" smtClean="0"/>
            <a:t>Non-functional Requirements</a:t>
          </a:r>
          <a:endParaRPr lang="en-US" sz="2200" kern="1200" dirty="0"/>
        </a:p>
      </dsp:txBody>
      <dsp:txXfrm>
        <a:off x="1030734" y="2231408"/>
        <a:ext cx="3685727" cy="892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0.svg>
</file>

<file path=ppt/media/image11.jpeg>
</file>

<file path=ppt/media/image12.svg>
</file>

<file path=ppt/media/image2.jpe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07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1.jpeg"/><Relationship Id="rId7" Type="http://schemas.openxmlformats.org/officeDocument/2006/relationships/image" Target="../media/image6.jpeg"/><Relationship Id="rId12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jpg"/><Relationship Id="rId10" Type="http://schemas.openxmlformats.org/officeDocument/2006/relationships/diagramQuickStyle" Target="../diagrams/quickStyle1.xml"/><Relationship Id="rId4" Type="http://schemas.openxmlformats.org/officeDocument/2006/relationships/image" Target="../media/image3.jpg"/><Relationship Id="rId9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=""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9600" b="1" dirty="0">
                <a:effectLst/>
              </a:rPr>
              <a:t>School Website Requirements Document</a:t>
            </a:r>
            <a:br>
              <a:rPr lang="en-US" sz="9600" b="1" dirty="0">
                <a:effectLst/>
              </a:rPr>
            </a:br>
            <a:endParaRPr lang="en-US" sz="11700" b="1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52" y="184087"/>
            <a:ext cx="9905998" cy="1905000"/>
          </a:xfrm>
        </p:spPr>
        <p:txBody>
          <a:bodyPr/>
          <a:lstStyle/>
          <a:p>
            <a:r>
              <a:rPr lang="en-US" b="1" dirty="0">
                <a:effectLst/>
              </a:rPr>
              <a:t>Approval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135" y="1815974"/>
            <a:ext cx="11053605" cy="4756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</a:rPr>
              <a:t>The mission, values, and key information outlined for </a:t>
            </a:r>
            <a:r>
              <a:rPr lang="en-US" dirty="0" smtClean="0">
                <a:effectLst/>
              </a:rPr>
              <a:t>[</a:t>
            </a:r>
            <a:r>
              <a:rPr lang="en-US" dirty="0" err="1" smtClean="0">
                <a:effectLst/>
              </a:rPr>
              <a:t>Shaheen</a:t>
            </a:r>
            <a:r>
              <a:rPr lang="en-US" dirty="0" smtClean="0">
                <a:effectLst/>
              </a:rPr>
              <a:t> Model School] </a:t>
            </a:r>
            <a:r>
              <a:rPr lang="en-US" dirty="0">
                <a:effectLst/>
              </a:rPr>
              <a:t>have been reviewed and approved. We commend the commitment to fostering a community-centric and holistic learning environment, promoting inclusivity, and instilling a passion for lifelong learning. The dedication to small class sizes, local involvement, and parent-teacher collaboration aligns with our vision for an enriching educational experience. We eagerly anticipate the positive impact [</a:t>
            </a:r>
            <a:r>
              <a:rPr lang="en-US" dirty="0" err="1">
                <a:effectLst/>
              </a:rPr>
              <a:t>Shaheen</a:t>
            </a:r>
            <a:r>
              <a:rPr lang="en-US" dirty="0">
                <a:effectLst/>
              </a:rPr>
              <a:t> Model School] will have on the students and the </a:t>
            </a:r>
            <a:r>
              <a:rPr lang="en-US" dirty="0" smtClean="0">
                <a:effectLst/>
              </a:rPr>
              <a:t>community.</a:t>
            </a:r>
          </a:p>
          <a:p>
            <a:pPr marL="0" indent="0">
              <a:buNone/>
            </a:pPr>
            <a:r>
              <a:rPr lang="en-US" i="1" dirty="0" smtClean="0">
                <a:effectLst/>
              </a:rPr>
              <a:t>Approved </a:t>
            </a:r>
            <a:r>
              <a:rPr lang="en-US" i="1" dirty="0">
                <a:effectLst/>
              </a:rPr>
              <a:t>by: </a:t>
            </a:r>
            <a:r>
              <a:rPr lang="en-US" i="1" dirty="0" err="1" smtClean="0">
                <a:effectLst/>
              </a:rPr>
              <a:t>Junaid</a:t>
            </a:r>
            <a:r>
              <a:rPr lang="en-US" i="1" dirty="0" smtClean="0">
                <a:effectLst/>
              </a:rPr>
              <a:t> </a:t>
            </a:r>
            <a:r>
              <a:rPr lang="en-US" i="1" dirty="0" err="1" smtClean="0">
                <a:effectLst/>
              </a:rPr>
              <a:t>Lawangeen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dirty="0">
                <a:effectLst/>
              </a:rPr>
              <a:t>Date: </a:t>
            </a:r>
            <a:r>
              <a:rPr lang="en-US" dirty="0" smtClean="0">
                <a:effectLst/>
              </a:rPr>
              <a:t>28/11/2023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6297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65" y="609600"/>
            <a:ext cx="10293789" cy="5773093"/>
          </a:xfrm>
        </p:spPr>
      </p:pic>
    </p:spTree>
    <p:extLst>
      <p:ext uri="{BB962C8B-B14F-4D97-AF65-F5344CB8AC3E}">
        <p14:creationId xmlns:p14="http://schemas.microsoft.com/office/powerpoint/2010/main" val="2359503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Use-Case </a:t>
            </a:r>
            <a:r>
              <a:rPr lang="en-US" dirty="0" smtClean="0"/>
              <a:t>Diagram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789" y="2667000"/>
            <a:ext cx="4227247" cy="3124200"/>
          </a:xfrm>
        </p:spPr>
      </p:pic>
    </p:spTree>
    <p:extLst>
      <p:ext uri="{BB962C8B-B14F-4D97-AF65-F5344CB8AC3E}">
        <p14:creationId xmlns:p14="http://schemas.microsoft.com/office/powerpoint/2010/main" val="2084315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=""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Autofit/>
          </a:bodyPr>
          <a:lstStyle/>
          <a:p>
            <a:pPr algn="l"/>
            <a:r>
              <a:rPr lang="en-US" sz="11700" b="1" dirty="0"/>
              <a:t>Thank </a:t>
            </a:r>
            <a:br>
              <a:rPr lang="en-US" sz="11700" b="1" dirty="0"/>
            </a:br>
            <a:r>
              <a:rPr lang="en-US" sz="11700" dirty="0">
                <a:solidFill>
                  <a:schemeClr val="tx1"/>
                </a:solidFill>
              </a:rPr>
              <a:t>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D49C5163-C20C-4544-B7B1-4C17B8DBE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tasiriqbaljeed@example.com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236" y="2838638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purpose of this document is to outline the requirements for the development of a new school website. The website aims to provide a user-friendly and informative platform for students, parents, teachers, and administrators.</a:t>
            </a:r>
          </a:p>
        </p:txBody>
      </p:sp>
    </p:spTree>
    <p:extLst>
      <p:ext uri="{BB962C8B-B14F-4D97-AF65-F5344CB8AC3E}">
        <p14:creationId xmlns:p14="http://schemas.microsoft.com/office/powerpoint/2010/main" val="27283465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Key Information:</a:t>
            </a:r>
            <a:br>
              <a:rPr lang="en-US" b="1" dirty="0">
                <a:effectLst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effectLst/>
              </a:rPr>
              <a:t>Location</a:t>
            </a:r>
            <a:r>
              <a:rPr lang="en-US" b="1" dirty="0">
                <a:effectLst/>
              </a:rPr>
              <a:t>:</a:t>
            </a:r>
            <a:endParaRPr lang="en-US" dirty="0">
              <a:effectLst/>
            </a:endParaRPr>
          </a:p>
          <a:p>
            <a:pPr lvl="1"/>
            <a:r>
              <a:rPr lang="en-US" dirty="0" err="1" smtClean="0">
                <a:effectLst/>
              </a:rPr>
              <a:t>Shaheen</a:t>
            </a:r>
            <a:r>
              <a:rPr lang="en-US" dirty="0" smtClean="0">
                <a:effectLst/>
              </a:rPr>
              <a:t> Model School </a:t>
            </a:r>
            <a:r>
              <a:rPr lang="en-US" dirty="0" err="1" smtClean="0">
                <a:effectLst/>
              </a:rPr>
              <a:t>Swabi</a:t>
            </a:r>
            <a:r>
              <a:rPr lang="en-US" dirty="0" smtClean="0">
                <a:effectLst/>
              </a:rPr>
              <a:t> </a:t>
            </a:r>
          </a:p>
          <a:p>
            <a:pPr lvl="1"/>
            <a:r>
              <a:rPr lang="en-US" b="1" dirty="0" smtClean="0">
                <a:effectLst/>
              </a:rPr>
              <a:t>Established</a:t>
            </a:r>
            <a:r>
              <a:rPr lang="en-US" b="1" dirty="0">
                <a:effectLst/>
              </a:rPr>
              <a:t>:</a:t>
            </a:r>
            <a:endParaRPr lang="en-US" dirty="0">
              <a:effectLst/>
            </a:endParaRPr>
          </a:p>
          <a:p>
            <a:pPr lvl="1"/>
            <a:r>
              <a:rPr lang="en-US" dirty="0" smtClean="0">
                <a:effectLst/>
              </a:rPr>
              <a:t>2020</a:t>
            </a: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Grade Levels:</a:t>
            </a:r>
            <a:endParaRPr lang="en-US" dirty="0">
              <a:effectLst/>
            </a:endParaRPr>
          </a:p>
          <a:p>
            <a:pPr lvl="1"/>
            <a:r>
              <a:rPr lang="en-US" dirty="0" smtClean="0">
                <a:effectLst/>
              </a:rPr>
              <a:t>[Nursery </a:t>
            </a:r>
            <a:r>
              <a:rPr lang="en-US" dirty="0">
                <a:effectLst/>
              </a:rPr>
              <a:t>to Grade </a:t>
            </a:r>
            <a:r>
              <a:rPr lang="en-US" dirty="0" smtClean="0">
                <a:effectLst/>
              </a:rPr>
              <a:t>10]</a:t>
            </a:r>
            <a:endParaRPr lang="en-US" dirty="0">
              <a:effectLst/>
            </a:endParaRPr>
          </a:p>
          <a:p>
            <a:r>
              <a:rPr lang="en-US" b="1" dirty="0">
                <a:effectLst/>
              </a:rPr>
              <a:t>School Facilities:</a:t>
            </a:r>
            <a:endParaRPr lang="en-US" dirty="0">
              <a:effectLst/>
            </a:endParaRPr>
          </a:p>
          <a:p>
            <a:pPr lvl="1"/>
            <a:r>
              <a:rPr lang="en-US" dirty="0" smtClean="0">
                <a:effectLst/>
              </a:rPr>
              <a:t>[Attached Hostel, clean and wide class room, </a:t>
            </a:r>
            <a:r>
              <a:rPr lang="en-US" dirty="0">
                <a:effectLst/>
              </a:rPr>
              <a:t>library, playground, etc.]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609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4716462" cy="1905000"/>
          </a:xfrm>
        </p:spPr>
        <p:txBody>
          <a:bodyPr>
            <a:normAutofit/>
          </a:bodyPr>
          <a:lstStyle/>
          <a:p>
            <a:r>
              <a:rPr lang="en-US" b="1" dirty="0" smtClean="0"/>
              <a:t>Introduction</a:t>
            </a:r>
            <a:endParaRPr lang="en-US" b="1" dirty="0"/>
          </a:p>
        </p:txBody>
      </p:sp>
      <p:sp>
        <p:nvSpPr>
          <p:cNvPr id="64" name="Rectangle 63">
            <a:extLst>
              <a:ext uri="{FF2B5EF4-FFF2-40B4-BE49-F238E27FC236}">
                <a16:creationId xmlns="" xmlns:a16="http://schemas.microsoft.com/office/drawing/2014/main" id="{E7EE51AF-124C-4480-A4EA-7C1E9F8CC8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="" xmlns:a16="http://schemas.microsoft.com/office/drawing/2014/main" id="{48757540-E5B7-47A6-BD81-8B54DAF689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="" xmlns:a16="http://schemas.microsoft.com/office/drawing/2014/main" id="{6C0983F6-1C8E-4D0F-98C9-3667AD6E71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EE1B592D-31D6-3841-8CC1-3C629FEDB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455" y="3056004"/>
            <a:ext cx="3716680" cy="3659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480DF21-DE52-7742-819E-D9D5B41482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07" y="26082"/>
            <a:ext cx="3767328" cy="4045328"/>
          </a:xfrm>
          <a:custGeom>
            <a:avLst/>
            <a:gdLst>
              <a:gd name="connsiteX0" fmla="*/ 0 w 3767328"/>
              <a:gd name="connsiteY0" fmla="*/ 0 h 3747805"/>
              <a:gd name="connsiteX1" fmla="*/ 3767328 w 3767328"/>
              <a:gd name="connsiteY1" fmla="*/ 0 h 3747805"/>
              <a:gd name="connsiteX2" fmla="*/ 3767328 w 3767328"/>
              <a:gd name="connsiteY2" fmla="*/ 2778856 h 3747805"/>
              <a:gd name="connsiteX3" fmla="*/ 1896721 w 3767328"/>
              <a:gd name="connsiteY3" fmla="*/ 2778856 h 3747805"/>
              <a:gd name="connsiteX4" fmla="*/ 1896721 w 3767328"/>
              <a:gd name="connsiteY4" fmla="*/ 3747805 h 3747805"/>
              <a:gd name="connsiteX5" fmla="*/ 0 w 3767328"/>
              <a:gd name="connsiteY5" fmla="*/ 3747805 h 374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7328" h="3747805">
                <a:moveTo>
                  <a:pt x="0" y="0"/>
                </a:moveTo>
                <a:lnTo>
                  <a:pt x="3767328" y="0"/>
                </a:lnTo>
                <a:lnTo>
                  <a:pt x="3767328" y="2778856"/>
                </a:lnTo>
                <a:lnTo>
                  <a:pt x="1896721" y="2778856"/>
                </a:lnTo>
                <a:lnTo>
                  <a:pt x="1896721" y="3747805"/>
                </a:lnTo>
                <a:lnTo>
                  <a:pt x="0" y="3747805"/>
                </a:ln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6AC1EBEB-9D74-3E4C-9BDC-668D2D212A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061" y="63375"/>
            <a:ext cx="1846073" cy="2895136"/>
          </a:xfrm>
          <a:prstGeom prst="rect">
            <a:avLst/>
          </a:prstGeom>
        </p:spPr>
      </p:pic>
      <p:pic>
        <p:nvPicPr>
          <p:cNvPr id="18" name="Picture 17" descr="students raising hands">
            <a:extLst>
              <a:ext uri="{FF2B5EF4-FFF2-40B4-BE49-F238E27FC236}">
                <a16:creationId xmlns="" xmlns:a16="http://schemas.microsoft.com/office/drawing/2014/main" id="{8D11AB9E-363B-C248-9288-085B4151B41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5" b="5"/>
          <a:stretch/>
        </p:blipFill>
        <p:spPr>
          <a:xfrm>
            <a:off x="6256867" y="4071410"/>
            <a:ext cx="1898121" cy="2644511"/>
          </a:xfrm>
          <a:prstGeom prst="rect">
            <a:avLst/>
          </a:prstGeom>
        </p:spPr>
      </p:pic>
      <p:graphicFrame>
        <p:nvGraphicFramePr>
          <p:cNvPr id="24" name="Content Placeholder 8" descr="Icon SmartArt graphic">
            <a:extLst>
              <a:ext uri="{FF2B5EF4-FFF2-40B4-BE49-F238E27FC236}">
                <a16:creationId xmlns="" xmlns:a16="http://schemas.microsoft.com/office/drawing/2014/main" id="{1E8F1206-26E1-9E44-A1A9-B061CF0EEA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996232"/>
              </p:ext>
            </p:extLst>
          </p:nvPr>
        </p:nvGraphicFramePr>
        <p:xfrm>
          <a:off x="1141413" y="2666999"/>
          <a:ext cx="4716462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70140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2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Functional Requirements</a:t>
            </a:r>
            <a:br>
              <a:rPr lang="en-US" b="1" dirty="0">
                <a:effectLst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effectLst/>
              </a:rPr>
              <a:t>Homepage</a:t>
            </a:r>
          </a:p>
          <a:p>
            <a:r>
              <a:rPr lang="en-US" dirty="0">
                <a:effectLst/>
              </a:rPr>
              <a:t>Display school news and announcements.</a:t>
            </a:r>
          </a:p>
          <a:p>
            <a:r>
              <a:rPr lang="en-US" dirty="0">
                <a:effectLst/>
              </a:rPr>
              <a:t>Quick links to important sections (e.g., academics, events, contact).</a:t>
            </a:r>
          </a:p>
          <a:p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755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52" y="184087"/>
            <a:ext cx="9905998" cy="1905000"/>
          </a:xfrm>
        </p:spPr>
        <p:txBody>
          <a:bodyPr/>
          <a:lstStyle/>
          <a:p>
            <a:r>
              <a:rPr lang="en-US" b="1" dirty="0">
                <a:effectLst/>
              </a:rPr>
              <a:t>Functional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135" y="1815974"/>
            <a:ext cx="11053605" cy="475684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smtClean="0">
                <a:effectLst/>
              </a:rPr>
              <a:t>F1: Student information </a:t>
            </a:r>
          </a:p>
          <a:p>
            <a:pPr marL="0" indent="0">
              <a:buNone/>
            </a:pPr>
            <a:r>
              <a:rPr lang="en-US" b="1" dirty="0">
                <a:effectLst/>
              </a:rPr>
              <a:t>	</a:t>
            </a:r>
            <a:r>
              <a:rPr lang="en-US" b="1" dirty="0" smtClean="0">
                <a:effectLst/>
              </a:rPr>
              <a:t>f1.1 </a:t>
            </a:r>
            <a:r>
              <a:rPr lang="en-US" dirty="0" smtClean="0">
                <a:effectLst/>
              </a:rPr>
              <a:t>student ID, Student name , Father Name , Address.</a:t>
            </a:r>
          </a:p>
          <a:p>
            <a:pPr marL="0" indent="0">
              <a:buNone/>
            </a:pPr>
            <a:r>
              <a:rPr lang="en-US" dirty="0" smtClean="0">
                <a:effectLst/>
              </a:rPr>
              <a:t>	f1.2 Grade book</a:t>
            </a:r>
          </a:p>
          <a:p>
            <a:pPr marL="0" indent="0">
              <a:buNone/>
            </a:pPr>
            <a:r>
              <a:rPr lang="en-US" b="1" dirty="0" smtClean="0">
                <a:effectLst/>
              </a:rPr>
              <a:t>F2 : Academics</a:t>
            </a:r>
            <a:endParaRPr lang="en-US" b="1" dirty="0">
              <a:effectLst/>
            </a:endParaRPr>
          </a:p>
          <a:p>
            <a:pPr marL="0" indent="0">
              <a:buNone/>
            </a:pPr>
            <a:r>
              <a:rPr lang="en-US" dirty="0" smtClean="0">
                <a:effectLst/>
              </a:rPr>
              <a:t>	F2.1  </a:t>
            </a:r>
            <a:r>
              <a:rPr lang="en-US" dirty="0" err="1" smtClean="0">
                <a:effectLst/>
              </a:rPr>
              <a:t>NAme</a:t>
            </a:r>
            <a:r>
              <a:rPr lang="en-US" dirty="0" smtClean="0">
                <a:effectLst/>
              </a:rPr>
              <a:t> of  </a:t>
            </a:r>
            <a:r>
              <a:rPr lang="en-US" dirty="0">
                <a:effectLst/>
              </a:rPr>
              <a:t>programs(Science, Arts), 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r>
              <a:rPr lang="en-US" dirty="0" smtClean="0">
                <a:effectLst/>
              </a:rPr>
              <a:t>	F2.2  Name </a:t>
            </a:r>
            <a:r>
              <a:rPr lang="en-US" dirty="0">
                <a:effectLst/>
              </a:rPr>
              <a:t>of </a:t>
            </a:r>
            <a:r>
              <a:rPr lang="en-US" dirty="0" smtClean="0">
                <a:effectLst/>
              </a:rPr>
              <a:t>courses.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	</a:t>
            </a:r>
            <a:r>
              <a:rPr lang="en-US" dirty="0" smtClean="0">
                <a:effectLst/>
              </a:rPr>
              <a:t>f2.3 Academic calendar(starting year , ending year) 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 smtClean="0">
                <a:effectLst/>
              </a:rPr>
              <a:t>F3: Events</a:t>
            </a:r>
            <a:endParaRPr lang="en-US" b="1" dirty="0">
              <a:effectLst/>
            </a:endParaRPr>
          </a:p>
          <a:p>
            <a:r>
              <a:rPr lang="en-US" dirty="0" smtClean="0">
                <a:effectLst/>
              </a:rPr>
              <a:t>F3.1 Date of </a:t>
            </a:r>
            <a:r>
              <a:rPr lang="en-US" dirty="0">
                <a:effectLst/>
              </a:rPr>
              <a:t>school events, 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r>
              <a:rPr lang="en-US" b="1" dirty="0" smtClean="0">
                <a:effectLst/>
              </a:rPr>
              <a:t>F4 : Faculty </a:t>
            </a:r>
          </a:p>
          <a:p>
            <a:pPr marL="457200" lvl="1" indent="0">
              <a:buNone/>
            </a:pPr>
            <a:r>
              <a:rPr lang="en-US" b="1" dirty="0" smtClean="0">
                <a:effectLst/>
              </a:rPr>
              <a:t>F4.1: </a:t>
            </a:r>
            <a:r>
              <a:rPr lang="en-US" dirty="0" smtClean="0">
                <a:effectLst/>
              </a:rPr>
              <a:t>teachers name </a:t>
            </a:r>
            <a:endParaRPr lang="en-US" dirty="0">
              <a:effectLst/>
            </a:endParaRPr>
          </a:p>
          <a:p>
            <a:pPr marL="457200" lvl="1" indent="0">
              <a:buNone/>
            </a:pPr>
            <a:r>
              <a:rPr lang="en-US" dirty="0" smtClean="0">
                <a:effectLst/>
              </a:rPr>
              <a:t>F4.2 Course assigned</a:t>
            </a:r>
            <a:endParaRPr lang="en-US" dirty="0">
              <a:effectLst/>
            </a:endParaRPr>
          </a:p>
          <a:p>
            <a:pPr marL="457200" lvl="1" indent="0">
              <a:buNone/>
            </a:pPr>
            <a:r>
              <a:rPr lang="en-US" dirty="0" smtClean="0">
                <a:effectLst/>
              </a:rPr>
              <a:t>F4.3Contact Number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 smtClean="0">
                <a:effectLst/>
              </a:rPr>
              <a:t>F5: Admissions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dirty="0" smtClean="0">
                <a:effectLst/>
              </a:rPr>
              <a:t>	f5.1 Online </a:t>
            </a:r>
            <a:r>
              <a:rPr lang="en-US" dirty="0">
                <a:effectLst/>
              </a:rPr>
              <a:t>application form.</a:t>
            </a:r>
          </a:p>
          <a:p>
            <a:pPr marL="0" indent="0">
              <a:buNone/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172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52" y="184087"/>
            <a:ext cx="9905998" cy="1905000"/>
          </a:xfrm>
        </p:spPr>
        <p:txBody>
          <a:bodyPr/>
          <a:lstStyle/>
          <a:p>
            <a:r>
              <a:rPr lang="en-US" b="1" dirty="0">
                <a:effectLst/>
              </a:rPr>
              <a:t>Functional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135" y="1815974"/>
            <a:ext cx="11053605" cy="475684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effectLst/>
              </a:rPr>
              <a:t>Fee structures:</a:t>
            </a:r>
          </a:p>
          <a:p>
            <a:pPr marL="0" indent="0">
              <a:buNone/>
            </a:pPr>
            <a:r>
              <a:rPr lang="en-US" dirty="0" smtClean="0">
                <a:effectLst/>
              </a:rPr>
              <a:t>Date of payment</a:t>
            </a:r>
          </a:p>
          <a:p>
            <a:pPr marL="0" indent="0">
              <a:buNone/>
            </a:pPr>
            <a:r>
              <a:rPr lang="en-US" b="1" dirty="0" smtClean="0">
                <a:effectLst/>
              </a:rPr>
              <a:t>Remaining dues</a:t>
            </a:r>
          </a:p>
          <a:p>
            <a:pPr marL="0" indent="0">
              <a:buNone/>
            </a:pPr>
            <a:r>
              <a:rPr lang="en-US" b="1" dirty="0" smtClean="0">
                <a:effectLst/>
              </a:rPr>
              <a:t>Contact </a:t>
            </a:r>
            <a:r>
              <a:rPr lang="en-US" b="1" dirty="0">
                <a:effectLst/>
              </a:rPr>
              <a:t>Us</a:t>
            </a:r>
          </a:p>
          <a:p>
            <a:r>
              <a:rPr lang="en-US" dirty="0" smtClean="0">
                <a:effectLst/>
              </a:rPr>
              <a:t>091 888 55 22, 0340 00 99 212</a:t>
            </a:r>
            <a:endParaRPr lang="en-US" dirty="0">
              <a:effectLst/>
            </a:endParaRPr>
          </a:p>
          <a:p>
            <a:r>
              <a:rPr lang="en-US" dirty="0" smtClean="0">
                <a:effectLst/>
              </a:rPr>
              <a:t>school </a:t>
            </a:r>
            <a:r>
              <a:rPr lang="en-US" dirty="0">
                <a:effectLst/>
              </a:rPr>
              <a:t>location.</a:t>
            </a:r>
          </a:p>
        </p:txBody>
      </p:sp>
    </p:spTree>
    <p:extLst>
      <p:ext uri="{BB962C8B-B14F-4D97-AF65-F5344CB8AC3E}">
        <p14:creationId xmlns:p14="http://schemas.microsoft.com/office/powerpoint/2010/main" val="258726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52" y="184087"/>
            <a:ext cx="9905998" cy="1905000"/>
          </a:xfrm>
        </p:spPr>
        <p:txBody>
          <a:bodyPr/>
          <a:lstStyle/>
          <a:p>
            <a:r>
              <a:rPr lang="en-US" b="1" dirty="0">
                <a:effectLst/>
              </a:rPr>
              <a:t>Non-functional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135" y="1815974"/>
            <a:ext cx="11053605" cy="4756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effectLst/>
              </a:rPr>
              <a:t>Performance</a:t>
            </a:r>
            <a:endParaRPr lang="en-US" b="1" dirty="0">
              <a:effectLst/>
            </a:endParaRPr>
          </a:p>
          <a:p>
            <a:r>
              <a:rPr lang="en-US" dirty="0">
                <a:effectLst/>
              </a:rPr>
              <a:t>The website should load within 3 seconds.</a:t>
            </a:r>
          </a:p>
          <a:p>
            <a:r>
              <a:rPr lang="en-US" b="1" dirty="0" smtClean="0">
                <a:effectLst/>
              </a:rPr>
              <a:t>Security</a:t>
            </a:r>
          </a:p>
          <a:p>
            <a:r>
              <a:rPr lang="en-US" dirty="0" smtClean="0">
                <a:effectLst/>
              </a:rPr>
              <a:t>Student only login through pin 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 smtClean="0">
                <a:effectLst/>
              </a:rPr>
              <a:t>Usability</a:t>
            </a:r>
          </a:p>
          <a:p>
            <a:pPr marL="0" indent="0">
              <a:buNone/>
            </a:pPr>
            <a:r>
              <a:rPr lang="en-US" dirty="0" smtClean="0">
                <a:effectLst/>
              </a:rPr>
              <a:t>After 2 hours of training a non educated person can use it. 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b="1" dirty="0" smtClean="0">
                <a:effectLst/>
              </a:rPr>
              <a:t>Compatibility</a:t>
            </a:r>
            <a:endParaRPr lang="en-US" b="1" dirty="0">
              <a:effectLst/>
            </a:endParaRPr>
          </a:p>
          <a:p>
            <a:pPr marL="0" indent="0">
              <a:buNone/>
            </a:pPr>
            <a:r>
              <a:rPr lang="en-US" dirty="0" smtClean="0">
                <a:effectLst/>
              </a:rPr>
              <a:t>(</a:t>
            </a:r>
            <a:r>
              <a:rPr lang="en-US" dirty="0">
                <a:effectLst/>
              </a:rPr>
              <a:t>Chrome, Firefox, Safari).</a:t>
            </a:r>
          </a:p>
          <a:p>
            <a:r>
              <a:rPr lang="en-US" dirty="0">
                <a:effectLst/>
              </a:rPr>
              <a:t>Mobile responsiveness.</a:t>
            </a:r>
          </a:p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5585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52" y="184087"/>
            <a:ext cx="9905998" cy="1905000"/>
          </a:xfrm>
        </p:spPr>
        <p:txBody>
          <a:bodyPr/>
          <a:lstStyle/>
          <a:p>
            <a:r>
              <a:rPr lang="en-US" b="1" dirty="0">
                <a:effectLst/>
              </a:rPr>
              <a:t>User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135" y="1815974"/>
            <a:ext cx="11053605" cy="4756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effectLst/>
              </a:rPr>
              <a:t>Navigation</a:t>
            </a:r>
            <a:endParaRPr lang="en-US" b="1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ffectLst/>
              </a:rPr>
              <a:t>Student portal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ffectLst/>
              </a:rPr>
              <a:t>. Faculty Portal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ffectLst/>
              </a:rPr>
              <a:t>Admission portal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ffectLst/>
              </a:rPr>
              <a:t>Contact us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1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CC7B47-8D79-4E1A-80B5-7F70A543A9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08A8D6-033A-472B-8BEB-63B8F7C284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DEBAF10-1A7F-447E-92EE-8F0A8D5290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0</TotalTime>
  <Words>302</Words>
  <Application>Microsoft Office PowerPoint</Application>
  <PresentationFormat>Widescreen</PresentationFormat>
  <Paragraphs>69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School Website Requirements Document </vt:lpstr>
      <vt:lpstr>Purpose</vt:lpstr>
      <vt:lpstr>Key Information: </vt:lpstr>
      <vt:lpstr>Introduction</vt:lpstr>
      <vt:lpstr>Functional Requirements </vt:lpstr>
      <vt:lpstr>Functional Requirements</vt:lpstr>
      <vt:lpstr>Functional Requirements</vt:lpstr>
      <vt:lpstr>Non-functional Requirements</vt:lpstr>
      <vt:lpstr>User Interfaces</vt:lpstr>
      <vt:lpstr>Approval </vt:lpstr>
      <vt:lpstr>PowerPoint Presentation</vt:lpstr>
      <vt:lpstr>Use-Case Diagram </vt:lpstr>
      <vt:lpstr>Thank 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Website Requirements Document</dc:title>
  <dc:creator/>
  <cp:lastModifiedBy/>
  <cp:revision>1</cp:revision>
  <dcterms:created xsi:type="dcterms:W3CDTF">2023-12-01T02:34:51Z</dcterms:created>
  <dcterms:modified xsi:type="dcterms:W3CDTF">2024-01-06T12:04:07Z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